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9" r:id="rId2"/>
    <p:sldId id="340" r:id="rId3"/>
    <p:sldId id="341" r:id="rId4"/>
    <p:sldId id="342" r:id="rId5"/>
    <p:sldId id="346" r:id="rId6"/>
    <p:sldId id="343" r:id="rId7"/>
    <p:sldId id="344" r:id="rId8"/>
    <p:sldId id="345" r:id="rId9"/>
    <p:sldId id="337" r:id="rId10"/>
    <p:sldId id="348" r:id="rId11"/>
    <p:sldId id="350" r:id="rId12"/>
    <p:sldId id="349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cala-Regular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cala-Regular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cala-Regular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cala-Regular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Scala-Regular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Scala-Regular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Scala-Regular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Scala-Regular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Scala-Regular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4AE"/>
    <a:srgbClr val="DBD3CB"/>
    <a:srgbClr val="FFFFEB"/>
    <a:srgbClr val="FCFEE8"/>
    <a:srgbClr val="FFFFEF"/>
    <a:srgbClr val="FEFEE2"/>
    <a:srgbClr val="EBE8D1"/>
    <a:srgbClr val="DDDDDD"/>
    <a:srgbClr val="F8F8F8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2136" y="-28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urageous\Administration\Executive\CRR\Dissemination-Outreach\Remarks%20-%20PowerPoint%20Presentations\2023\Laura%20-%20RI%20Commission%20December\Prevalence%20of%20DC%20and%20COLA%20--%20for%20RI%20Commiss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inbyl\Downloads\wp_2021-11_Figur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76232753785519"/>
          <c:y val="3.0753968253968252E-2"/>
          <c:w val="0.88561400015977332"/>
          <c:h val="0.807274403199600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'Tables for RI Comm'!$B$12</c:f>
              <c:strCache>
                <c:ptCount val="1"/>
                <c:pt idx="0">
                  <c:v>2009</c:v>
                </c:pt>
              </c:strCache>
            </c:strRef>
          </c:tx>
          <c:spPr>
            <a:solidFill>
              <a:schemeClr val="tx1"/>
            </a:solidFill>
            <a:ln w="3175">
              <a:solidFill>
                <a:schemeClr val="tx1"/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'Tables for RI Comm'!$A$13:$A$15</c:f>
              <c:strCache>
                <c:ptCount val="3"/>
                <c:pt idx="0">
                  <c:v>Fully or partially linked to inflation</c:v>
                </c:pt>
                <c:pt idx="1">
                  <c:v>Fixed</c:v>
                </c:pt>
                <c:pt idx="2">
                  <c:v>No COLA / Ad-hoc</c:v>
                </c:pt>
              </c:strCache>
            </c:strRef>
          </c:cat>
          <c:val>
            <c:numRef>
              <c:f>'Tables for RI Comm'!$B$13:$B$15</c:f>
              <c:numCache>
                <c:formatCode>General</c:formatCode>
                <c:ptCount val="3"/>
                <c:pt idx="0">
                  <c:v>0.41</c:v>
                </c:pt>
                <c:pt idx="1">
                  <c:v>0.35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BD-4BAA-962B-8E5571981E44}"/>
            </c:ext>
          </c:extLst>
        </c:ser>
        <c:ser>
          <c:idx val="1"/>
          <c:order val="1"/>
          <c:tx>
            <c:strRef>
              <c:f>'Tables for RI Comm'!$C$12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 w="3175">
              <a:solidFill>
                <a:schemeClr val="tx1"/>
              </a:solidFill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'Tables for RI Comm'!$A$13:$A$15</c:f>
              <c:strCache>
                <c:ptCount val="3"/>
                <c:pt idx="0">
                  <c:v>Fully or partially linked to inflation</c:v>
                </c:pt>
                <c:pt idx="1">
                  <c:v>Fixed</c:v>
                </c:pt>
                <c:pt idx="2">
                  <c:v>No COLA / Ad-hoc</c:v>
                </c:pt>
              </c:strCache>
            </c:strRef>
          </c:cat>
          <c:val>
            <c:numRef>
              <c:f>'Tables for RI Comm'!$C$13:$C$15</c:f>
              <c:numCache>
                <c:formatCode>General</c:formatCode>
                <c:ptCount val="3"/>
                <c:pt idx="0">
                  <c:v>0.4</c:v>
                </c:pt>
                <c:pt idx="1">
                  <c:v>0.31</c:v>
                </c:pt>
                <c:pt idx="2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BD-4BAA-962B-8E5571981E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090040"/>
        <c:axId val="596089320"/>
      </c:barChart>
      <c:catAx>
        <c:axId val="596090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317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96089320"/>
        <c:crosses val="autoZero"/>
        <c:auto val="1"/>
        <c:lblAlgn val="ctr"/>
        <c:lblOffset val="100"/>
        <c:noMultiLvlLbl val="0"/>
      </c:catAx>
      <c:valAx>
        <c:axId val="596089320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 w="3175"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59609004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7182562371203659"/>
          <c:y val="6.3492063492063489E-2"/>
          <c:w val="0.26904303716570466"/>
          <c:h val="8.4702224721909761E-2"/>
        </c:manualLayout>
      </c:layout>
      <c:overlay val="0"/>
      <c:spPr>
        <a:noFill/>
        <a:ln w="3175">
          <a:solidFill>
            <a:schemeClr val="bg1">
              <a:lumMod val="50000"/>
            </a:schemeClr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096315308652713E-2"/>
          <c:y val="2.7639931584690837E-2"/>
          <c:w val="0.87371231565667551"/>
          <c:h val="0.831372825847467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1'!$B$24</c:f>
              <c:strCache>
                <c:ptCount val="1"/>
                <c:pt idx="0">
                  <c:v>Share with a DB Plan</c:v>
                </c:pt>
              </c:strCache>
            </c:strRef>
          </c:tx>
          <c:spPr>
            <a:solidFill>
              <a:schemeClr val="tx1"/>
            </a:solidFill>
            <a:ln w="3175">
              <a:solidFill>
                <a:schemeClr val="tx1"/>
              </a:solidFill>
            </a:ln>
            <a:effectLst/>
          </c:spPr>
          <c:invertIfNegative val="0"/>
          <c:cat>
            <c:numRef>
              <c:f>'Figure 1'!$A$25:$A$70</c:f>
              <c:numCache>
                <c:formatCode>0</c:formatCode>
                <c:ptCount val="46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</c:numCache>
            </c:numRef>
          </c:cat>
          <c:val>
            <c:numRef>
              <c:f>'Figure 1'!$B$25:$B$70</c:f>
              <c:numCache>
                <c:formatCode>0.000</c:formatCode>
                <c:ptCount val="46"/>
                <c:pt idx="0">
                  <c:v>0.61070621013641357</c:v>
                </c:pt>
                <c:pt idx="1">
                  <c:v>0.63453894853591919</c:v>
                </c:pt>
                <c:pt idx="2">
                  <c:v>0.63221365213394165</c:v>
                </c:pt>
                <c:pt idx="3">
                  <c:v>0.68007379770278931</c:v>
                </c:pt>
                <c:pt idx="4">
                  <c:v>0.66507697105407715</c:v>
                </c:pt>
                <c:pt idx="5">
                  <c:v>0.65101158618927002</c:v>
                </c:pt>
                <c:pt idx="6">
                  <c:v>0.64350706338882446</c:v>
                </c:pt>
                <c:pt idx="7">
                  <c:v>0.62786239385604858</c:v>
                </c:pt>
                <c:pt idx="8">
                  <c:v>0.63745027780532837</c:v>
                </c:pt>
                <c:pt idx="9">
                  <c:v>0.64643770456314087</c:v>
                </c:pt>
                <c:pt idx="10">
                  <c:v>0.61828696727752686</c:v>
                </c:pt>
                <c:pt idx="11">
                  <c:v>0.62690746784210205</c:v>
                </c:pt>
                <c:pt idx="12">
                  <c:v>0.66535353660583496</c:v>
                </c:pt>
                <c:pt idx="13">
                  <c:v>0.58641916513442993</c:v>
                </c:pt>
                <c:pt idx="14">
                  <c:v>0.60550713539123535</c:v>
                </c:pt>
                <c:pt idx="15">
                  <c:v>0.54985940456390381</c:v>
                </c:pt>
                <c:pt idx="16">
                  <c:v>0.59531205892562866</c:v>
                </c:pt>
                <c:pt idx="17">
                  <c:v>0.59351480007171631</c:v>
                </c:pt>
                <c:pt idx="18">
                  <c:v>0.54933595657348633</c:v>
                </c:pt>
                <c:pt idx="19">
                  <c:v>0.5233721137046814</c:v>
                </c:pt>
                <c:pt idx="20">
                  <c:v>0.576732337474823</c:v>
                </c:pt>
                <c:pt idx="21">
                  <c:v>0.52639377117156982</c:v>
                </c:pt>
                <c:pt idx="22">
                  <c:v>0.59368866682052612</c:v>
                </c:pt>
                <c:pt idx="23">
                  <c:v>0.54034441709518433</c:v>
                </c:pt>
                <c:pt idx="24">
                  <c:v>0.56231266260147095</c:v>
                </c:pt>
                <c:pt idx="25">
                  <c:v>0.52639269828796387</c:v>
                </c:pt>
                <c:pt idx="26">
                  <c:v>0.53271430730819702</c:v>
                </c:pt>
                <c:pt idx="27">
                  <c:v>0.51614135503768921</c:v>
                </c:pt>
                <c:pt idx="28">
                  <c:v>0.47153595089912415</c:v>
                </c:pt>
                <c:pt idx="29">
                  <c:v>0.45332497358322144</c:v>
                </c:pt>
                <c:pt idx="30">
                  <c:v>0.37251275777816772</c:v>
                </c:pt>
                <c:pt idx="31">
                  <c:v>0.33691468834877014</c:v>
                </c:pt>
                <c:pt idx="32">
                  <c:v>0.2825884222984314</c:v>
                </c:pt>
                <c:pt idx="33">
                  <c:v>0.25822314620018005</c:v>
                </c:pt>
                <c:pt idx="34">
                  <c:v>0.24079695343971252</c:v>
                </c:pt>
                <c:pt idx="35">
                  <c:v>0.20887906849384308</c:v>
                </c:pt>
                <c:pt idx="36">
                  <c:v>0.14691443741321564</c:v>
                </c:pt>
                <c:pt idx="37">
                  <c:v>0.1564648300409317</c:v>
                </c:pt>
                <c:pt idx="38">
                  <c:v>0.10301288217306137</c:v>
                </c:pt>
                <c:pt idx="39">
                  <c:v>0.1411498636007309</c:v>
                </c:pt>
                <c:pt idx="40">
                  <c:v>9.143393486738205E-2</c:v>
                </c:pt>
                <c:pt idx="41">
                  <c:v>0.10900192707777023</c:v>
                </c:pt>
                <c:pt idx="42">
                  <c:v>5.2729930728673935E-2</c:v>
                </c:pt>
                <c:pt idx="43">
                  <c:v>6.4335159957408905E-2</c:v>
                </c:pt>
                <c:pt idx="44">
                  <c:v>5.6390143930912018E-2</c:v>
                </c:pt>
                <c:pt idx="45">
                  <c:v>4.9490824341773987E-2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91-4A37-B4AE-C85FE78B4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12583775"/>
        <c:axId val="318954047"/>
      </c:barChart>
      <c:catAx>
        <c:axId val="412583775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spPr>
          <a:noFill/>
          <a:ln w="317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318954047"/>
        <c:crosses val="autoZero"/>
        <c:auto val="1"/>
        <c:lblAlgn val="ctr"/>
        <c:lblOffset val="100"/>
        <c:tickMarkSkip val="4"/>
        <c:noMultiLvlLbl val="0"/>
      </c:catAx>
      <c:valAx>
        <c:axId val="318954047"/>
        <c:scaling>
          <c:orientation val="minMax"/>
          <c:max val="0.75000000000000011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50000"/>
                </a:schemeClr>
              </a:solidFill>
              <a:round/>
            </a:ln>
            <a:effectLst/>
          </c:spPr>
        </c:majorGridlines>
        <c:numFmt formatCode="0%" sourceLinked="0"/>
        <c:majorTickMark val="out"/>
        <c:minorTickMark val="none"/>
        <c:tickLblPos val="nextTo"/>
        <c:spPr>
          <a:noFill/>
          <a:ln w="3175">
            <a:solidFill>
              <a:schemeClr val="bg1">
                <a:lumMod val="50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412583775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2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Scala-Regular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183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Scala-Regular" pitchFamily="-110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9298EBCF-06EF-EE45-A22A-3DC3B94C45FC}" type="datetime1">
              <a:rPr lang="en-US"/>
              <a:pPr>
                <a:defRPr/>
              </a:pPr>
              <a:t>12/12/2023</a:t>
            </a:fld>
            <a:endParaRPr lang="en-US" dirty="0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Scala-Regular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183" y="8830627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Scala-Regular" pitchFamily="-110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46B7666-8565-8C49-B7EB-884A848A6BC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791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3" y="0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4" y="4416108"/>
            <a:ext cx="5140112" cy="4182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216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defTabSz="931670" eaLnBrk="0" hangingPunct="0">
              <a:defRPr sz="1200"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3" y="8832216"/>
            <a:ext cx="3037628" cy="464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algn="r" defTabSz="931670" eaLnBrk="0" hangingPunct="0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242E2EB5-BCF2-B24A-BC18-C70BAA4270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012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97" charset="0"/>
        <a:ea typeface="ＭＳ Ｐゴシック" pitchFamily="-97" charset="-128"/>
        <a:cs typeface="ＭＳ Ｐゴシック" pitchFamily="-9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97" charset="0"/>
        <a:ea typeface="ＭＳ Ｐゴシック" pitchFamily="-97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97" charset="0"/>
        <a:ea typeface="ＭＳ Ｐゴシック" pitchFamily="-97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97" charset="0"/>
        <a:ea typeface="ＭＳ Ｐゴシック" pitchFamily="-97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97" charset="0"/>
        <a:ea typeface="ＭＳ Ｐゴシック" pitchFamily="-97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3E9042-8441-304B-8EF7-977FF1A35729}" type="slidenum">
              <a:rPr lang="en-US"/>
              <a:pPr/>
              <a:t>0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2574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120632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17920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57075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343672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02340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0137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7781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00732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0532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6DDD23-38D4-1A4F-B94C-9ACB1D64FC25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698500"/>
            <a:ext cx="4646612" cy="3484563"/>
          </a:xfrm>
          <a:ln/>
        </p:spPr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>
              <a:buFontTx/>
              <a:buChar char="•"/>
            </a:pPr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4CA04D-6744-A146-9576-C2908935E5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8FFF44-FF3A-6D47-A4AF-76C29B40AD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C5E7FE-F47E-0D46-B5E7-434F98F83A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CFF2E6-5B62-B143-BA37-FFE3EFD9CE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E7584-EC03-B94A-935D-9D3F4AB776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FFDF2E-C2C5-CA46-97B8-B6306069E62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479DD-8E4D-DE48-BDD2-42E96B0D52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1C00F-66AC-B24A-8A6B-9D1C3FE085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B0F10-61CD-B740-A244-B9EFBF04B9A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E8A905-C195-C241-B53A-46689F98F3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9F8B9-49DD-9844-977A-A8D5D278DE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A5090-3A55-D146-8C27-6721BF5043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pitchFamily="-110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pitchFamily="-110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Arial" charset="0"/>
              </a:defRPr>
            </a:lvl1pPr>
          </a:lstStyle>
          <a:p>
            <a:pPr>
              <a:defRPr/>
            </a:pPr>
            <a:fld id="{1CBF9300-967D-8A4E-B248-39FA6C606F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97" charset="0"/>
          <a:ea typeface="ＭＳ Ｐゴシック" pitchFamily="-97" charset="-128"/>
          <a:cs typeface="ＭＳ Ｐゴシック" pitchFamily="-9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wtrusts.org/en/research-and-analysis/issue-briefs/2017/05/retirement-needs-and-preferences-of-younger-public-worker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4034175"/>
            <a:ext cx="914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1600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/>
                <a:cs typeface="Times New Roman"/>
              </a:rPr>
              <a:t>Laura D. Quinby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Senior Research Economist</a:t>
            </a:r>
          </a:p>
          <a:p>
            <a:pPr algn="ctr" eaLnBrk="0" hangingPunct="0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Center for Retirement Research at Boston College</a:t>
            </a:r>
            <a:endParaRPr lang="en-US" sz="1600" dirty="0">
              <a:latin typeface="Times New Roman"/>
              <a:cs typeface="Times New Roman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1600" dirty="0">
              <a:latin typeface="Times New Roman"/>
              <a:cs typeface="Times New Roman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Testimony Before the Pension Advisory Working Group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/>
                <a:cs typeface="Times New Roman"/>
              </a:rPr>
              <a:t>Warwick, Rhode Island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600" dirty="0">
                <a:latin typeface="Times New Roman"/>
                <a:cs typeface="Times New Roman"/>
              </a:rPr>
              <a:t>December 14, 2023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1200" dirty="0">
              <a:latin typeface="Times New Roman"/>
              <a:cs typeface="Times New Roman"/>
            </a:endParaRPr>
          </a:p>
        </p:txBody>
      </p:sp>
      <p:sp>
        <p:nvSpPr>
          <p:cNvPr id="16390" name="Rectangle 4"/>
          <p:cNvSpPr>
            <a:spLocks noChangeArrowheads="1"/>
          </p:cNvSpPr>
          <p:nvPr/>
        </p:nvSpPr>
        <p:spPr bwMode="auto">
          <a:xfrm>
            <a:off x="0" y="2444256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4400" i="1" dirty="0">
                <a:solidFill>
                  <a:schemeClr val="tx2"/>
                </a:solidFill>
                <a:latin typeface="Times New Roman"/>
                <a:cs typeface="Times New Roman"/>
              </a:rPr>
              <a:t>Has Rhode Island’s Pension Reform Made the State Uncompetitive?</a:t>
            </a:r>
          </a:p>
        </p:txBody>
      </p:sp>
      <p:sp>
        <p:nvSpPr>
          <p:cNvPr id="3" name="Rectangle 2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7" name="Picture 6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5" name="Straight Connector 4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9813262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9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215888" y="1011424"/>
            <a:ext cx="891287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Allen, Steven G., Robert L. Clark, and Ann A.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McDermed</a:t>
            </a:r>
            <a:r>
              <a:rPr lang="en-US" sz="1200" dirty="0">
                <a:latin typeface="Times New Roman" charset="0"/>
                <a:cs typeface="Times New Roman" charset="0"/>
              </a:rPr>
              <a:t>. 1993. “Pensions, Bonding, and Lifetime Jobs.”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Human Resources </a:t>
            </a:r>
            <a:r>
              <a:rPr lang="en-US" sz="1200" dirty="0">
                <a:latin typeface="Times New Roman" charset="0"/>
                <a:cs typeface="Times New Roman" charset="0"/>
              </a:rPr>
              <a:t>28(3): 463-81. </a:t>
            </a:r>
            <a:br>
              <a:rPr lang="en-US" sz="1200" dirty="0">
                <a:latin typeface="Times New Roman" charset="0"/>
                <a:cs typeface="Times New Roman" charset="0"/>
              </a:rPr>
            </a:br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Behaghel</a:t>
            </a:r>
            <a:r>
              <a:rPr lang="en-US" sz="1200" dirty="0">
                <a:latin typeface="Times New Roman" charset="0"/>
                <a:cs typeface="Times New Roman" charset="0"/>
              </a:rPr>
              <a:t>, Luc and David M.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Blau</a:t>
            </a:r>
            <a:r>
              <a:rPr lang="en-US" sz="1200" dirty="0">
                <a:latin typeface="Times New Roman" charset="0"/>
                <a:cs typeface="Times New Roman" charset="0"/>
              </a:rPr>
              <a:t>. 2012. “Framing Social Security Reform: Behavioral Responses to Changes in the Full Retirement Age.”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American Economic Journal: Economic Policy </a:t>
            </a:r>
            <a:r>
              <a:rPr lang="en-US" sz="1200" dirty="0">
                <a:latin typeface="Times New Roman" charset="0"/>
                <a:cs typeface="Times New Roman" charset="0"/>
              </a:rPr>
              <a:t>4(4): 41-67.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Brown, Kristine M. 2013. “The Link Between Pensions and Retirement Timing: Lessons from California Teachers.”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Public Economics</a:t>
            </a:r>
            <a:r>
              <a:rPr lang="en-US" sz="1200" dirty="0">
                <a:latin typeface="Times New Roman" charset="0"/>
                <a:cs typeface="Times New Roman" charset="0"/>
              </a:rPr>
              <a:t> 98: 1-14.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Clark, Robert M., Emma Hanson, and Olivia S. Mitchell. 2016. “Lessons for Public Pensions from Utah’s Move to Pension Choice</a:t>
            </a:r>
            <a:r>
              <a:rPr lang="en-US" sz="1200" i="1" dirty="0">
                <a:latin typeface="Times New Roman" charset="0"/>
                <a:cs typeface="Times New Roman" charset="0"/>
              </a:rPr>
              <a:t>.” Journal of Pension Economics and Finance </a:t>
            </a:r>
            <a:r>
              <a:rPr lang="en-US" sz="1200" dirty="0">
                <a:latin typeface="Times New Roman" charset="0"/>
                <a:cs typeface="Times New Roman" charset="0"/>
              </a:rPr>
              <a:t>15(3): 285-310.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Costrell</a:t>
            </a:r>
            <a:r>
              <a:rPr lang="en-US" sz="1200" dirty="0">
                <a:latin typeface="Times New Roman" charset="0"/>
                <a:cs typeface="Times New Roman" charset="0"/>
              </a:rPr>
              <a:t>, Robert M. and Michael </a:t>
            </a:r>
            <a:r>
              <a:rPr lang="en-US" sz="1200" dirty="0" err="1">
                <a:latin typeface="Times New Roman" charset="0"/>
                <a:cs typeface="Times New Roman" charset="0"/>
              </a:rPr>
              <a:t>Podgursky</a:t>
            </a:r>
            <a:r>
              <a:rPr lang="en-US" sz="1200" dirty="0">
                <a:latin typeface="Times New Roman" charset="0"/>
                <a:cs typeface="Times New Roman" charset="0"/>
              </a:rPr>
              <a:t>. 2009. “Peaks, Cliffs, and Valleys: The Peculiar Incentives in Teacher Retirement Systems and Their Consequences for School Staffing.”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Education Finance and Policy </a:t>
            </a:r>
            <a:r>
              <a:rPr lang="en-US" sz="1200" dirty="0">
                <a:latin typeface="Times New Roman" charset="0"/>
                <a:cs typeface="Times New Roman" charset="0"/>
              </a:rPr>
              <a:t>4(2): 175-211.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Dale-Olsen, Harald. 2006. “Wages, Fringe Benefits, and Worker Turnover.” </a:t>
            </a:r>
            <a:r>
              <a:rPr lang="en-US" sz="1200" i="1" dirty="0" err="1">
                <a:latin typeface="Times New Roman" charset="0"/>
                <a:cs typeface="Times New Roman" charset="0"/>
              </a:rPr>
              <a:t>Labour</a:t>
            </a:r>
            <a:r>
              <a:rPr lang="en-US" sz="1200" i="1" dirty="0">
                <a:latin typeface="Times New Roman" charset="0"/>
                <a:cs typeface="Times New Roman" charset="0"/>
              </a:rPr>
              <a:t> Economics </a:t>
            </a:r>
            <a:r>
              <a:rPr lang="en-US" sz="1200" dirty="0">
                <a:latin typeface="Times New Roman" charset="0"/>
                <a:cs typeface="Times New Roman" charset="0"/>
              </a:rPr>
              <a:t>13(1): 87-105.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Figlio</a:t>
            </a:r>
            <a:r>
              <a:rPr lang="en-US" sz="1200" dirty="0">
                <a:latin typeface="Times New Roman" charset="0"/>
                <a:cs typeface="Times New Roman" charset="0"/>
              </a:rPr>
              <a:t>, David N. 1997. “Teacher Salaries and Teacher Quality.”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Economics Letters </a:t>
            </a:r>
            <a:r>
              <a:rPr lang="en-US" sz="1200" dirty="0">
                <a:latin typeface="Times New Roman" charset="0"/>
                <a:cs typeface="Times New Roman" charset="0"/>
              </a:rPr>
              <a:t>55(2): 267271.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Frazis</a:t>
            </a:r>
            <a:r>
              <a:rPr lang="en-US" sz="1200" dirty="0">
                <a:latin typeface="Times New Roman" charset="0"/>
                <a:cs typeface="Times New Roman" charset="0"/>
              </a:rPr>
              <a:t>, Harley, and Mark A. Loewenstein. 2009. “How Responsive Are Quits to Benefits?”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Human Resources </a:t>
            </a:r>
            <a:r>
              <a:rPr lang="en-US" sz="1200" dirty="0">
                <a:latin typeface="Times New Roman" charset="0"/>
                <a:cs typeface="Times New Roman" charset="0"/>
              </a:rPr>
              <a:t>48(4): 969-997.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Goda</a:t>
            </a:r>
            <a:r>
              <a:rPr lang="en-US" sz="1200" dirty="0">
                <a:latin typeface="Times New Roman" charset="0"/>
                <a:cs typeface="Times New Roman" charset="0"/>
              </a:rPr>
              <a:t>, Gopi Shah, Damon Jones, and Colleen Flaherty Manchester. 2017. “Retirement Plan Type and Employee Mobility: The Role of Selection.”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Human Resources </a:t>
            </a:r>
            <a:r>
              <a:rPr lang="en-US" sz="1200" dirty="0">
                <a:latin typeface="Times New Roman" charset="0"/>
                <a:cs typeface="Times New Roman" charset="0"/>
              </a:rPr>
              <a:t>52(3): 654-679.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Gustman</a:t>
            </a:r>
            <a:r>
              <a:rPr lang="en-US" sz="1200" dirty="0">
                <a:latin typeface="Times New Roman" charset="0"/>
                <a:cs typeface="Times New Roman" charset="0"/>
              </a:rPr>
              <a:t>, Alan L., and Thomas L. Steinmeier. 1993. “Pension Portability and Labor Mobility: Evidence from the Survey of Income and Program Participation.”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Public Economics </a:t>
            </a:r>
            <a:r>
              <a:rPr lang="en-US" sz="1200" dirty="0">
                <a:latin typeface="Times New Roman" charset="0"/>
                <a:cs typeface="Times New Roman" charset="0"/>
              </a:rPr>
              <a:t>50(3): 299-323. 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0" name="Picture 9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1" name="Straight Connector 10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888" y="164010"/>
            <a:ext cx="8928112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91478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10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215888" y="1023341"/>
            <a:ext cx="89281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Koedel</a:t>
            </a:r>
            <a:r>
              <a:rPr lang="en-US" sz="1200" dirty="0">
                <a:latin typeface="Times New Roman" charset="0"/>
                <a:cs typeface="Times New Roman" charset="0"/>
              </a:rPr>
              <a:t>, Cory, Michael </a:t>
            </a:r>
            <a:r>
              <a:rPr lang="en-US" sz="1200" dirty="0" err="1">
                <a:latin typeface="Times New Roman" charset="0"/>
                <a:cs typeface="Times New Roman" charset="0"/>
              </a:rPr>
              <a:t>Podgursky</a:t>
            </a:r>
            <a:r>
              <a:rPr lang="en-US" sz="1200" dirty="0">
                <a:latin typeface="Times New Roman" charset="0"/>
                <a:cs typeface="Times New Roman" charset="0"/>
              </a:rPr>
              <a:t>, and </a:t>
            </a:r>
            <a:r>
              <a:rPr lang="en-US" sz="1200" dirty="0" err="1">
                <a:latin typeface="Times New Roman" charset="0"/>
                <a:cs typeface="Times New Roman" charset="0"/>
              </a:rPr>
              <a:t>Shishan</a:t>
            </a:r>
            <a:r>
              <a:rPr lang="en-US" sz="1200" dirty="0">
                <a:latin typeface="Times New Roman" charset="0"/>
                <a:cs typeface="Times New Roman" charset="0"/>
              </a:rPr>
              <a:t> Shi. 2013. “Teacher Pension Systems, the Composition of the Teaching Workforce, and Teacher Quality.”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Policy Analysis and Management </a:t>
            </a:r>
            <a:r>
              <a:rPr lang="en-US" sz="1200" dirty="0">
                <a:latin typeface="Times New Roman" charset="0"/>
                <a:cs typeface="Times New Roman" charset="0"/>
              </a:rPr>
              <a:t>32(3): 574-596.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Koedel</a:t>
            </a:r>
            <a:r>
              <a:rPr lang="en-US" sz="1200" dirty="0">
                <a:latin typeface="Times New Roman" charset="0"/>
                <a:cs typeface="Times New Roman" charset="0"/>
              </a:rPr>
              <a:t>, Cory and P. Brett Xiang. 2017. “Pension Enhancements and the Retention of Public Employees</a:t>
            </a:r>
            <a:r>
              <a:rPr lang="en-US" sz="1200" i="1" dirty="0">
                <a:latin typeface="Times New Roman" charset="0"/>
                <a:cs typeface="Times New Roman" charset="0"/>
              </a:rPr>
              <a:t>.” Industrial and Labor Relations Review</a:t>
            </a:r>
            <a:r>
              <a:rPr lang="en-US" sz="1200" dirty="0">
                <a:latin typeface="Times New Roman" charset="0"/>
                <a:cs typeface="Times New Roman" charset="0"/>
              </a:rPr>
              <a:t> 70(2): 519-551.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Knapp, David, Kristine Brown, James </a:t>
            </a:r>
            <a:r>
              <a:rPr lang="en-US" sz="1200" dirty="0" err="1">
                <a:latin typeface="Times New Roman" charset="0"/>
                <a:cs typeface="Times New Roman" charset="0"/>
              </a:rPr>
              <a:t>Hosek</a:t>
            </a:r>
            <a:r>
              <a:rPr lang="en-US" sz="1200" dirty="0">
                <a:latin typeface="Times New Roman" charset="0"/>
                <a:cs typeface="Times New Roman" charset="0"/>
              </a:rPr>
              <a:t>, Michael G. Mattock, and Beth J. Asch. 2016. “Retirement Benefits and Teacher Retention: A Structural Modeling Approach.” Working Paper RR-1448-RC. Santa Monica, CA: The RAND Corporation.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Madrian</a:t>
            </a:r>
            <a:r>
              <a:rPr lang="en-US" sz="1200" dirty="0">
                <a:latin typeface="Times New Roman" charset="0"/>
                <a:cs typeface="Times New Roman" charset="0"/>
              </a:rPr>
              <a:t>, Brigitte C. 1994. “Employment- Based Health Insurance and Job Mobility: Is There Evidence of Job- Lock?”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Quarterly Journal of Economics</a:t>
            </a:r>
            <a:r>
              <a:rPr lang="en-US" sz="1200" dirty="0">
                <a:latin typeface="Times New Roman" charset="0"/>
                <a:cs typeface="Times New Roman" charset="0"/>
              </a:rPr>
              <a:t> 109(1): 27-54.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Munnell, Alicia H., Jean-Pierre Aubry, and Mark </a:t>
            </a:r>
            <a:r>
              <a:rPr lang="en-US" sz="1200" dirty="0" err="1">
                <a:latin typeface="Times New Roman" charset="0"/>
                <a:cs typeface="Times New Roman" charset="0"/>
              </a:rPr>
              <a:t>Cafarelli</a:t>
            </a:r>
            <a:r>
              <a:rPr lang="en-US" sz="1200" dirty="0">
                <a:latin typeface="Times New Roman" charset="0"/>
                <a:cs typeface="Times New Roman" charset="0"/>
              </a:rPr>
              <a:t>. 2016. “COLA Cuts in State/Local Pensions</a:t>
            </a:r>
            <a:r>
              <a:rPr lang="en-US" sz="1200" i="1" dirty="0">
                <a:latin typeface="Times New Roman" charset="0"/>
                <a:cs typeface="Times New Roman" charset="0"/>
              </a:rPr>
              <a:t>.</a:t>
            </a:r>
            <a:r>
              <a:rPr lang="en-US" sz="1200" dirty="0">
                <a:latin typeface="Times New Roman" charset="0"/>
                <a:cs typeface="Times New Roman" charset="0"/>
              </a:rPr>
              <a:t>”</a:t>
            </a:r>
            <a:r>
              <a:rPr lang="en-US" sz="1200" i="1" dirty="0">
                <a:latin typeface="Times New Roman" charset="0"/>
                <a:cs typeface="Times New Roman" charset="0"/>
              </a:rPr>
              <a:t> Journal of Pension Economics and Finance</a:t>
            </a:r>
            <a:r>
              <a:rPr lang="en-US" sz="1200" dirty="0">
                <a:latin typeface="Times New Roman" charset="0"/>
                <a:cs typeface="Times New Roman" charset="0"/>
              </a:rPr>
              <a:t> 15(3): 311-332.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Ni, Shawn and Michael </a:t>
            </a:r>
            <a:r>
              <a:rPr lang="en-US" sz="1200" dirty="0" err="1">
                <a:latin typeface="Times New Roman" charset="0"/>
                <a:cs typeface="Times New Roman" charset="0"/>
              </a:rPr>
              <a:t>Podgursky</a:t>
            </a:r>
            <a:r>
              <a:rPr lang="en-US" sz="1200" dirty="0">
                <a:latin typeface="Times New Roman" charset="0"/>
                <a:cs typeface="Times New Roman" charset="0"/>
              </a:rPr>
              <a:t>. 2016. “How Teachers Respond to Pension System Incentives: New Estimates and Policy Applications.”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Labor Economics </a:t>
            </a:r>
            <a:r>
              <a:rPr lang="en-US" sz="1200" dirty="0">
                <a:latin typeface="Times New Roman" charset="0"/>
                <a:cs typeface="Times New Roman" charset="0"/>
              </a:rPr>
              <a:t>34(4): 1075-1104.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 err="1">
                <a:latin typeface="Times New Roman" charset="0"/>
                <a:cs typeface="Times New Roman" charset="0"/>
              </a:rPr>
              <a:t>Nyce</a:t>
            </a:r>
            <a:r>
              <a:rPr lang="en-US" sz="1200" dirty="0">
                <a:latin typeface="Times New Roman" charset="0"/>
                <a:cs typeface="Times New Roman" charset="0"/>
              </a:rPr>
              <a:t>, Steven, Sylvester J.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Schieber</a:t>
            </a:r>
            <a:r>
              <a:rPr lang="en-US" sz="1200" dirty="0">
                <a:latin typeface="Times New Roman" charset="0"/>
                <a:cs typeface="Times New Roman" charset="0"/>
              </a:rPr>
              <a:t>, John B. Shoven, Sita N.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Slavov</a:t>
            </a:r>
            <a:r>
              <a:rPr lang="en-US" sz="1200" dirty="0">
                <a:latin typeface="Times New Roman" charset="0"/>
                <a:cs typeface="Times New Roman" charset="0"/>
              </a:rPr>
              <a:t>, and David A. Wise. 2013. “Does Retiree Health Insurance Encourage Early Retirement?”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Public Economics </a:t>
            </a:r>
            <a:r>
              <a:rPr lang="en-US" sz="1200" dirty="0">
                <a:latin typeface="Times New Roman" charset="0"/>
                <a:cs typeface="Times New Roman" charset="0"/>
              </a:rPr>
              <a:t>104: 40-51.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i="1" dirty="0">
                <a:latin typeface="Times New Roman" charset="0"/>
                <a:cs typeface="Times New Roman" charset="0"/>
              </a:rPr>
              <a:t>Public Plans Database.</a:t>
            </a:r>
            <a:r>
              <a:rPr lang="en-US" sz="1200" dirty="0">
                <a:latin typeface="Times New Roman" charset="0"/>
                <a:cs typeface="Times New Roman" charset="0"/>
              </a:rPr>
              <a:t> 2001-2018. Administered by the Center for Retirement Research at Boston College, the Center for State and Local Government Excellence, and the National Association of State Retirement Administrators. 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Quinby, Laura D. 2020. “Do Deferred Retirement Benefits Retain Government Employees?”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Journal of Policy Analysis and Management </a:t>
            </a:r>
            <a:r>
              <a:rPr lang="en-US" sz="1200" dirty="0">
                <a:latin typeface="Times New Roman" charset="0"/>
                <a:cs typeface="Times New Roman" charset="0"/>
              </a:rPr>
              <a:t>39(2): 469-509.</a:t>
            </a:r>
            <a:endParaRPr lang="en-US" sz="2800" dirty="0">
              <a:latin typeface="Times New Roman" charset="0"/>
              <a:cs typeface="Times New Roman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0" name="Picture 9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1" name="Straight Connector 10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888" y="164010"/>
            <a:ext cx="8928112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References (continued)</a:t>
            </a:r>
          </a:p>
        </p:txBody>
      </p:sp>
    </p:spTree>
    <p:extLst>
      <p:ext uri="{BB962C8B-B14F-4D97-AF65-F5344CB8AC3E}">
        <p14:creationId xmlns:p14="http://schemas.microsoft.com/office/powerpoint/2010/main" val="21665489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11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200648" y="1017021"/>
            <a:ext cx="892811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Quinby, Laura D., Jean-Pierre Aubry, and Alicia H.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Munnell</a:t>
            </a:r>
            <a:r>
              <a:rPr lang="en-US" sz="1200" dirty="0">
                <a:latin typeface="Times New Roman" charset="0"/>
                <a:cs typeface="Times New Roman" charset="0"/>
              </a:rPr>
              <a:t>. 2020. “Pensions for State and Local Government Workers Not Covered by Social Security: Do Benefits Meet Federal Standards?”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Social Security Bulletin </a:t>
            </a:r>
            <a:r>
              <a:rPr lang="en-US" sz="1200" dirty="0">
                <a:latin typeface="Times New Roman" charset="0"/>
                <a:cs typeface="Times New Roman" charset="0"/>
              </a:rPr>
              <a:t>80(3): 1-29.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Quinby, Laura D. and Geoffrey T. </a:t>
            </a:r>
            <a:r>
              <a:rPr lang="en-US" sz="1200" dirty="0" err="1">
                <a:latin typeface="Times New Roman" charset="0"/>
                <a:cs typeface="Times New Roman" charset="0"/>
              </a:rPr>
              <a:t>Sanzenbacher</a:t>
            </a:r>
            <a:r>
              <a:rPr lang="en-US" sz="1200" dirty="0">
                <a:latin typeface="Times New Roman" charset="0"/>
                <a:cs typeface="Times New Roman" charset="0"/>
              </a:rPr>
              <a:t>. 2020. “Do Pensions Matter for Recruiting State and Local Workers?” </a:t>
            </a:r>
            <a:r>
              <a:rPr lang="en-US" sz="1200" i="1" dirty="0">
                <a:latin typeface="Times New Roman" charset="0"/>
                <a:cs typeface="Times New Roman" charset="0"/>
              </a:rPr>
              <a:t>State and Local Government Review </a:t>
            </a:r>
            <a:r>
              <a:rPr lang="en-US" sz="1200" dirty="0">
                <a:latin typeface="Times New Roman" charset="0"/>
                <a:cs typeface="Times New Roman" charset="0"/>
              </a:rPr>
              <a:t>52(1): 6-17.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Quinby, Laura D. and Gal </a:t>
            </a:r>
            <a:r>
              <a:rPr lang="en-US" sz="1200" dirty="0" err="1">
                <a:latin typeface="Times New Roman" charset="0"/>
                <a:cs typeface="Times New Roman" charset="0"/>
              </a:rPr>
              <a:t>Wettstein</a:t>
            </a:r>
            <a:r>
              <a:rPr lang="en-US" sz="1200" dirty="0">
                <a:latin typeface="Times New Roman" charset="0"/>
                <a:cs typeface="Times New Roman" charset="0"/>
              </a:rPr>
              <a:t>. 2021. “Do Deferred Benefit Cuts for Current Employees Increase Separation?” </a:t>
            </a:r>
            <a:r>
              <a:rPr lang="en-US" sz="1200" i="1" dirty="0" err="1">
                <a:latin typeface="Times New Roman" charset="0"/>
                <a:cs typeface="Times New Roman" charset="0"/>
              </a:rPr>
              <a:t>Labour</a:t>
            </a:r>
            <a:r>
              <a:rPr lang="en-US" sz="1200" i="1" dirty="0">
                <a:latin typeface="Times New Roman" charset="0"/>
                <a:cs typeface="Times New Roman" charset="0"/>
              </a:rPr>
              <a:t> Economics </a:t>
            </a:r>
            <a:r>
              <a:rPr lang="en-US" sz="1200" dirty="0">
                <a:latin typeface="Times New Roman" charset="0"/>
                <a:cs typeface="Times New Roman" charset="0"/>
              </a:rPr>
              <a:t>73: 1-14.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Pew Charitable Trusts. 2017. “Retirement Needs and Preferences of Younger Public Workers.” Issue Brief. Washington, DC. Available at:</a:t>
            </a:r>
          </a:p>
          <a:p>
            <a:pPr marL="458788"/>
            <a:r>
              <a:rPr lang="en-US" sz="1200" b="0" i="0" u="sng" dirty="0">
                <a:solidFill>
                  <a:srgbClr val="006ACC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https://www.pewtrusts.org/en/research-and-analysis/issue-briefs/2017/05/retirement-needs-and-preferences-of-younger-public-workers</a:t>
            </a:r>
            <a:endParaRPr lang="en-US" sz="1200" b="0" i="0" u="sng" dirty="0">
              <a:solidFill>
                <a:srgbClr val="006ACC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8788" indent="-458788"/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8788" indent="-458788"/>
            <a:r>
              <a:rPr lang="en-US" sz="1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Siliciano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Robert L. and Gal </a:t>
            </a:r>
            <a:r>
              <a:rPr lang="en-US" sz="12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Wettstein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2021. “Can the Drawdown Patterns of Earlier Cohorts Help Predict Boomers’ Behavior?” Working Paper 2021-11. Chestnut Hill, MA: Center for Retirement Research at Boston College.</a:t>
            </a:r>
          </a:p>
          <a:p>
            <a:pPr marL="458788" indent="-458788"/>
            <a:endParaRPr lang="en-US" sz="1200" dirty="0">
              <a:latin typeface="Times New Roman" charset="0"/>
              <a:cs typeface="Times New Roman" charset="0"/>
            </a:endParaRPr>
          </a:p>
          <a:p>
            <a:pPr marL="458788" indent="-458788"/>
            <a:r>
              <a:rPr lang="en-US" sz="1200" dirty="0">
                <a:latin typeface="Times New Roman" charset="0"/>
                <a:cs typeface="Times New Roman" charset="0"/>
              </a:rPr>
              <a:t>Stock, James H. and David A. Wise. 1990. “Pensions, the Option Value of Work, and Retirement.” </a:t>
            </a:r>
            <a:r>
              <a:rPr lang="en-US" sz="1200" i="1" dirty="0" err="1">
                <a:latin typeface="Times New Roman" charset="0"/>
                <a:cs typeface="Times New Roman" charset="0"/>
              </a:rPr>
              <a:t>Econometrica</a:t>
            </a:r>
            <a:r>
              <a:rPr lang="en-US" sz="1200" i="1" dirty="0">
                <a:latin typeface="Times New Roman" charset="0"/>
                <a:cs typeface="Times New Roman" charset="0"/>
              </a:rPr>
              <a:t> </a:t>
            </a:r>
            <a:r>
              <a:rPr lang="en-US" sz="1200" dirty="0">
                <a:latin typeface="Times New Roman" charset="0"/>
                <a:cs typeface="Times New Roman" charset="0"/>
              </a:rPr>
              <a:t>58(5): 1151-1180.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0" name="Picture 9" descr="CRR log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1" name="Straight Connector 10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888" y="164010"/>
            <a:ext cx="8928112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References (continued)</a:t>
            </a:r>
          </a:p>
        </p:txBody>
      </p:sp>
    </p:spTree>
    <p:extLst>
      <p:ext uri="{BB962C8B-B14F-4D97-AF65-F5344CB8AC3E}">
        <p14:creationId xmlns:p14="http://schemas.microsoft.com/office/powerpoint/2010/main" val="89061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1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 Box 38"/>
          <p:cNvSpPr txBox="1">
            <a:spLocks noChangeArrowheads="1"/>
          </p:cNvSpPr>
          <p:nvPr/>
        </p:nvSpPr>
        <p:spPr bwMode="auto">
          <a:xfrm>
            <a:off x="0" y="2502128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746125" indent="-514350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600" dirty="0">
                <a:latin typeface="Times New Roman"/>
                <a:cs typeface="Times New Roman"/>
              </a:rPr>
              <a:t>To summarize what is known about how retirement benefits affect retention and recruitment.</a:t>
            </a:r>
          </a:p>
          <a:p>
            <a:pPr marL="746125" indent="-514350" eaLnBrk="0" hangingPunct="0">
              <a:spcBef>
                <a:spcPts val="0"/>
              </a:spcBef>
              <a:buFont typeface="+mj-lt"/>
              <a:buAutoNum type="arabicPeriod"/>
            </a:pPr>
            <a:endParaRPr lang="en-US" sz="2600" dirty="0">
              <a:latin typeface="Times New Roman"/>
              <a:cs typeface="Times New Roman"/>
            </a:endParaRPr>
          </a:p>
          <a:p>
            <a:pPr marL="746125" indent="-514350" eaLnBrk="0" hangingPunct="0">
              <a:spcBef>
                <a:spcPct val="50000"/>
              </a:spcBef>
              <a:buFont typeface="+mj-lt"/>
              <a:buAutoNum type="arabicPeriod"/>
            </a:pPr>
            <a:r>
              <a:rPr lang="en-US" sz="2600" dirty="0">
                <a:latin typeface="Times New Roman"/>
                <a:cs typeface="Times New Roman"/>
              </a:rPr>
              <a:t>To compare Rhode Island’s current benefit structure to other state and local governments, as well as the private sector.</a:t>
            </a:r>
          </a:p>
          <a:p>
            <a:pPr marL="746125" indent="-514350" eaLnBrk="0" hangingPunct="0">
              <a:spcBef>
                <a:spcPct val="50000"/>
              </a:spcBef>
              <a:buFont typeface="+mj-lt"/>
              <a:buAutoNum type="arabicPeriod"/>
            </a:pPr>
            <a:endParaRPr lang="en-US" sz="2600" dirty="0">
              <a:latin typeface="Times New Roman"/>
              <a:cs typeface="Times New Roman"/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744" y="164010"/>
            <a:ext cx="8906256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The goals of this testimony are twofold:</a:t>
            </a:r>
          </a:p>
        </p:txBody>
      </p:sp>
    </p:spTree>
    <p:extLst>
      <p:ext uri="{BB962C8B-B14F-4D97-AF65-F5344CB8AC3E}">
        <p14:creationId xmlns:p14="http://schemas.microsoft.com/office/powerpoint/2010/main" val="4115334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2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744" y="368406"/>
            <a:ext cx="8906256" cy="99856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Retirement benefits – both the level and structure – are known to impact retention.</a:t>
            </a:r>
          </a:p>
        </p:txBody>
      </p:sp>
      <p:sp>
        <p:nvSpPr>
          <p:cNvPr id="4" name="Text Box 38">
            <a:extLst>
              <a:ext uri="{FF2B5EF4-FFF2-40B4-BE49-F238E27FC236}">
                <a16:creationId xmlns:a16="http://schemas.microsoft.com/office/drawing/2014/main" id="{5EA0DC89-180F-7AC8-27A7-B392D43D9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" y="1751727"/>
            <a:ext cx="914400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Researchers have examined what happens when states restructure their retirement benefits.  They find that:</a:t>
            </a: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endParaRPr lang="en-US" sz="2600" dirty="0">
              <a:latin typeface="Times New Roman"/>
              <a:cs typeface="Times New Roman"/>
            </a:endParaRP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r>
              <a:rPr lang="en-US" sz="2600" dirty="0">
                <a:latin typeface="Times New Roman"/>
                <a:cs typeface="Times New Roman"/>
              </a:rPr>
              <a:t>Benefit cuts induce current workers to leave.</a:t>
            </a:r>
            <a:br>
              <a:rPr lang="en-US" sz="2600" dirty="0">
                <a:latin typeface="Times New Roman"/>
                <a:cs typeface="Times New Roman"/>
              </a:rPr>
            </a:br>
            <a:endParaRPr lang="en-US" sz="2600" dirty="0">
              <a:latin typeface="Times New Roman"/>
              <a:cs typeface="Times New Roman"/>
            </a:endParaRP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r>
              <a:rPr lang="en-US" sz="2600" dirty="0">
                <a:latin typeface="Times New Roman"/>
                <a:cs typeface="Times New Roman"/>
              </a:rPr>
              <a:t>Defined contribution (DC) plans also encourage mobility since they do not reward long tenure at one employer.</a:t>
            </a: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endParaRPr lang="en-US" sz="2600" dirty="0">
              <a:latin typeface="Times New Roman"/>
              <a:cs typeface="Times New Roman"/>
            </a:endParaRP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r>
              <a:rPr lang="en-US" sz="2600" dirty="0">
                <a:latin typeface="Times New Roman"/>
                <a:cs typeface="Times New Roman"/>
              </a:rPr>
              <a:t>But DC plans also promote later retirement because they lack a normal retirement age.</a:t>
            </a:r>
          </a:p>
        </p:txBody>
      </p:sp>
    </p:spTree>
    <p:extLst>
      <p:ext uri="{BB962C8B-B14F-4D97-AF65-F5344CB8AC3E}">
        <p14:creationId xmlns:p14="http://schemas.microsoft.com/office/powerpoint/2010/main" val="1937957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3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42143" y="368138"/>
            <a:ext cx="8906256" cy="99856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Retirement benefits also affect recruitment, albeit less so.</a:t>
            </a:r>
          </a:p>
        </p:txBody>
      </p:sp>
      <p:sp>
        <p:nvSpPr>
          <p:cNvPr id="4" name="Text Box 38">
            <a:extLst>
              <a:ext uri="{FF2B5EF4-FFF2-40B4-BE49-F238E27FC236}">
                <a16:creationId xmlns:a16="http://schemas.microsoft.com/office/drawing/2014/main" id="{5EA0DC89-180F-7AC8-27A7-B392D43D9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" y="1672145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Retirement plans attract more productive workers.</a:t>
            </a:r>
          </a:p>
          <a:p>
            <a:pPr marL="231775" eaLnBrk="0" hangingPunct="0">
              <a:spcBef>
                <a:spcPts val="0"/>
              </a:spcBef>
            </a:pPr>
            <a:endParaRPr lang="en-US" sz="2600" dirty="0">
              <a:latin typeface="Times New Roman"/>
              <a:cs typeface="Times New Roman"/>
            </a:endParaRP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However, the value workers place on retirement benefits depends on age:</a:t>
            </a: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endParaRPr lang="en-US" sz="2600" dirty="0">
              <a:latin typeface="Times New Roman"/>
              <a:cs typeface="Times New Roman"/>
            </a:endParaRP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r>
              <a:rPr lang="en-US" sz="2600" dirty="0">
                <a:latin typeface="Times New Roman"/>
                <a:cs typeface="Times New Roman"/>
              </a:rPr>
              <a:t>Younger applicants often prefer to receive higher wages;</a:t>
            </a:r>
            <a:br>
              <a:rPr lang="en-US" sz="2600" dirty="0">
                <a:latin typeface="Times New Roman"/>
                <a:cs typeface="Times New Roman"/>
              </a:rPr>
            </a:br>
            <a:endParaRPr lang="en-US" sz="2600" dirty="0">
              <a:latin typeface="Times New Roman"/>
              <a:cs typeface="Times New Roman"/>
            </a:endParaRPr>
          </a:p>
          <a:p>
            <a:pPr marL="1258888" lvl="1" indent="-341313" eaLnBrk="0" hangingPunct="0">
              <a:spcBef>
                <a:spcPts val="0"/>
              </a:spcBef>
              <a:buSzPct val="60000"/>
              <a:buFont typeface="Courier New" panose="02070309020205020404" pitchFamily="49" charset="0"/>
              <a:buChar char="o"/>
            </a:pPr>
            <a:r>
              <a:rPr lang="en-US" sz="2600" dirty="0">
                <a:latin typeface="Times New Roman"/>
                <a:cs typeface="Times New Roman"/>
              </a:rPr>
              <a:t>And they often prefer portable DC plans to back-loaded pensions.</a:t>
            </a:r>
          </a:p>
        </p:txBody>
      </p:sp>
    </p:spTree>
    <p:extLst>
      <p:ext uri="{BB962C8B-B14F-4D97-AF65-F5344CB8AC3E}">
        <p14:creationId xmlns:p14="http://schemas.microsoft.com/office/powerpoint/2010/main" val="33426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4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744" y="368409"/>
            <a:ext cx="8906256" cy="99856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The question is how Rhode Island’s compensation compares to outside options.</a:t>
            </a:r>
          </a:p>
        </p:txBody>
      </p:sp>
      <p:sp>
        <p:nvSpPr>
          <p:cNvPr id="4" name="Text Box 38">
            <a:extLst>
              <a:ext uri="{FF2B5EF4-FFF2-40B4-BE49-F238E27FC236}">
                <a16:creationId xmlns:a16="http://schemas.microsoft.com/office/drawing/2014/main" id="{5EA0DC89-180F-7AC8-27A7-B392D43D9C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" y="1951783"/>
            <a:ext cx="9144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Compensation includes salary, retirement, medical, and all other benefits.</a:t>
            </a: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endParaRPr lang="en-US" sz="2600" dirty="0">
              <a:latin typeface="Times New Roman"/>
              <a:cs typeface="Times New Roman"/>
            </a:endParaRP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r>
              <a:rPr lang="en-US" sz="2600" dirty="0">
                <a:latin typeface="Times New Roman"/>
                <a:cs typeface="Times New Roman"/>
              </a:rPr>
              <a:t>I focus on three aspects of Rhode Island’s retirement system:</a:t>
            </a:r>
          </a:p>
          <a:p>
            <a:pPr marL="566738" indent="-334963" eaLnBrk="0" hangingPunct="0">
              <a:spcBef>
                <a:spcPts val="0"/>
              </a:spcBef>
              <a:buFont typeface="Arial" pitchFamily="34" charset="0"/>
              <a:buChar char="•"/>
            </a:pPr>
            <a:endParaRPr lang="en-US" sz="2600" dirty="0">
              <a:latin typeface="Times New Roman"/>
              <a:cs typeface="Times New Roman"/>
            </a:endParaRPr>
          </a:p>
          <a:p>
            <a:pPr marL="1258888" lvl="1" indent="-458788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600" dirty="0">
                <a:latin typeface="Times New Roman"/>
                <a:cs typeface="Times New Roman"/>
              </a:rPr>
              <a:t>Only half of its teachers are covered by Social Security;</a:t>
            </a:r>
          </a:p>
          <a:p>
            <a:pPr marL="1258888" lvl="1" indent="-458788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600" dirty="0">
                <a:latin typeface="Times New Roman"/>
                <a:cs typeface="Times New Roman"/>
              </a:rPr>
              <a:t>Rhode Island pairs a smaller defined benefit (DB) plan with a DC plan (a hybrid system);</a:t>
            </a:r>
          </a:p>
          <a:p>
            <a:pPr marL="1258888" lvl="1" indent="-458788" eaLnBrk="0" hangingPunct="0">
              <a:spcBef>
                <a:spcPts val="0"/>
              </a:spcBef>
              <a:buFont typeface="+mj-lt"/>
              <a:buAutoNum type="arabicPeriod"/>
            </a:pPr>
            <a:r>
              <a:rPr lang="en-US" sz="2600" dirty="0">
                <a:latin typeface="Times New Roman"/>
                <a:cs typeface="Times New Roman"/>
              </a:rPr>
              <a:t>The plan has an intermittent, investment-based COLA. </a:t>
            </a:r>
          </a:p>
        </p:txBody>
      </p:sp>
    </p:spTree>
    <p:extLst>
      <p:ext uri="{BB962C8B-B14F-4D97-AF65-F5344CB8AC3E}">
        <p14:creationId xmlns:p14="http://schemas.microsoft.com/office/powerpoint/2010/main" val="3056196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5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2504" y="744266"/>
            <a:ext cx="8906256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Although hybrid plans are becoming more common in the public sector, they are still rare for workers without Social Security.</a:t>
            </a:r>
          </a:p>
        </p:txBody>
      </p:sp>
      <p:sp>
        <p:nvSpPr>
          <p:cNvPr id="3" name="Text Box 38">
            <a:extLst>
              <a:ext uri="{FF2B5EF4-FFF2-40B4-BE49-F238E27FC236}">
                <a16:creationId xmlns:a16="http://schemas.microsoft.com/office/drawing/2014/main" id="{5C768796-E6EA-1EDD-1464-62CD2F5EA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6761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>
                <a:latin typeface="Times New Roman" charset="0"/>
                <a:cs typeface="Times New Roman" charset="0"/>
              </a:rPr>
              <a:t>Distribution of State-Administered Retirement Plans, 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1600" dirty="0">
                <a:latin typeface="Times New Roman" charset="0"/>
                <a:cs typeface="Times New Roman" charset="0"/>
              </a:rPr>
              <a:t>by Social Security Coverage and Plan Type, 2023</a:t>
            </a:r>
          </a:p>
        </p:txBody>
      </p:sp>
      <p:sp>
        <p:nvSpPr>
          <p:cNvPr id="7" name="Text Box 37">
            <a:extLst>
              <a:ext uri="{FF2B5EF4-FFF2-40B4-BE49-F238E27FC236}">
                <a16:creationId xmlns:a16="http://schemas.microsoft.com/office/drawing/2014/main" id="{CC3FCC1B-05F1-3A83-436A-CFEED7A46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437" y="5968300"/>
            <a:ext cx="790291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i="1" dirty="0">
                <a:latin typeface="Times New Roman" charset="0"/>
                <a:cs typeface="Times New Roman" charset="0"/>
              </a:rPr>
              <a:t>Source</a:t>
            </a:r>
            <a:r>
              <a:rPr lang="en-US" sz="1100" dirty="0">
                <a:latin typeface="Times New Roman" charset="0"/>
                <a:cs typeface="Times New Roman" charset="0"/>
              </a:rPr>
              <a:t>: </a:t>
            </a:r>
            <a:r>
              <a:rPr lang="en-US" sz="1100" i="1" dirty="0">
                <a:latin typeface="Times New Roman" charset="0"/>
                <a:cs typeface="Times New Roman" charset="0"/>
              </a:rPr>
              <a:t>Public Plans Database </a:t>
            </a:r>
            <a:r>
              <a:rPr lang="en-US" sz="1100" dirty="0">
                <a:latin typeface="Times New Roman" charset="0"/>
                <a:cs typeface="Times New Roman" charset="0"/>
              </a:rPr>
              <a:t>(2023) maintained by the Center for Retirement Research at Boston College.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BBCBEDF-9841-FDB6-5058-BD4E82E50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133638"/>
              </p:ext>
            </p:extLst>
          </p:nvPr>
        </p:nvGraphicFramePr>
        <p:xfrm>
          <a:off x="1522208" y="3788278"/>
          <a:ext cx="6099584" cy="1114425"/>
        </p:xfrm>
        <a:graphic>
          <a:graphicData uri="http://schemas.openxmlformats.org/drawingml/2006/table">
            <a:tbl>
              <a:tblPr/>
              <a:tblGrid>
                <a:gridCol w="2592593">
                  <a:extLst>
                    <a:ext uri="{9D8B030D-6E8A-4147-A177-3AD203B41FA5}">
                      <a16:colId xmlns:a16="http://schemas.microsoft.com/office/drawing/2014/main" val="739178241"/>
                    </a:ext>
                  </a:extLst>
                </a:gridCol>
                <a:gridCol w="1000461">
                  <a:extLst>
                    <a:ext uri="{9D8B030D-6E8A-4147-A177-3AD203B41FA5}">
                      <a16:colId xmlns:a16="http://schemas.microsoft.com/office/drawing/2014/main" val="309631452"/>
                    </a:ext>
                  </a:extLst>
                </a:gridCol>
                <a:gridCol w="645459">
                  <a:extLst>
                    <a:ext uri="{9D8B030D-6E8A-4147-A177-3AD203B41FA5}">
                      <a16:colId xmlns:a16="http://schemas.microsoft.com/office/drawing/2014/main" val="2060802172"/>
                    </a:ext>
                  </a:extLst>
                </a:gridCol>
                <a:gridCol w="1021976">
                  <a:extLst>
                    <a:ext uri="{9D8B030D-6E8A-4147-A177-3AD203B41FA5}">
                      <a16:colId xmlns:a16="http://schemas.microsoft.com/office/drawing/2014/main" val="4293572118"/>
                    </a:ext>
                  </a:extLst>
                </a:gridCol>
                <a:gridCol w="839095">
                  <a:extLst>
                    <a:ext uri="{9D8B030D-6E8A-4147-A177-3AD203B41FA5}">
                      <a16:colId xmlns:a16="http://schemas.microsoft.com/office/drawing/2014/main" val="1351032994"/>
                    </a:ext>
                  </a:extLst>
                </a:gridCol>
              </a:tblGrid>
              <a:tr h="115111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Social Security coverage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Share of plans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7074074"/>
                  </a:ext>
                </a:extLst>
              </a:tr>
              <a:tr h="182754">
                <a:tc v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Defined benefit only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Hybrid or cash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481141"/>
                  </a:ext>
                </a:extLst>
              </a:tr>
              <a:tr h="115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All plans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13533037"/>
                  </a:ext>
                </a:extLst>
              </a:tr>
              <a:tr h="11511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With Social Security coverage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80254813"/>
                  </a:ext>
                </a:extLst>
              </a:tr>
              <a:tr h="199405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Without Social Security coverage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95859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1158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6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744" y="463406"/>
            <a:ext cx="8906256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Most public plans offer some COLA, despite cuts during the Great Recession.</a:t>
            </a:r>
          </a:p>
        </p:txBody>
      </p:sp>
      <p:sp>
        <p:nvSpPr>
          <p:cNvPr id="4" name="Text Box 38">
            <a:extLst>
              <a:ext uri="{FF2B5EF4-FFF2-40B4-BE49-F238E27FC236}">
                <a16:creationId xmlns:a16="http://schemas.microsoft.com/office/drawing/2014/main" id="{E1B253C1-F451-9EA5-6B5B-3065C97E70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887" y="1992866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dirty="0">
                <a:latin typeface="Times New Roman" charset="0"/>
                <a:cs typeface="Times New Roman" charset="0"/>
              </a:rPr>
              <a:t>COLA Provisions in State and Local Retirement Plans, 2009 and 2018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B8226A4E-6F18-E340-5158-03CCB2A1D0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5427675"/>
              </p:ext>
            </p:extLst>
          </p:nvPr>
        </p:nvGraphicFramePr>
        <p:xfrm>
          <a:off x="2214999" y="2549660"/>
          <a:ext cx="4923775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37">
            <a:extLst>
              <a:ext uri="{FF2B5EF4-FFF2-40B4-BE49-F238E27FC236}">
                <a16:creationId xmlns:a16="http://schemas.microsoft.com/office/drawing/2014/main" id="{DE682A26-1AEF-2FD3-7D94-419990FCB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437" y="5968300"/>
            <a:ext cx="790291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i="1" dirty="0">
                <a:latin typeface="Times New Roman" charset="0"/>
                <a:cs typeface="Times New Roman" charset="0"/>
              </a:rPr>
              <a:t>Source</a:t>
            </a:r>
            <a:r>
              <a:rPr lang="en-US" sz="1100" dirty="0">
                <a:latin typeface="Times New Roman" charset="0"/>
                <a:cs typeface="Times New Roman" charset="0"/>
              </a:rPr>
              <a:t>: </a:t>
            </a:r>
            <a:r>
              <a:rPr lang="en-US" sz="1100" i="1" dirty="0">
                <a:latin typeface="Times New Roman" charset="0"/>
                <a:cs typeface="Times New Roman" charset="0"/>
              </a:rPr>
              <a:t>Public Plans Database </a:t>
            </a:r>
            <a:r>
              <a:rPr lang="en-US" sz="1100" dirty="0">
                <a:latin typeface="Times New Roman" charset="0"/>
                <a:cs typeface="Times New Roman" charset="0"/>
              </a:rPr>
              <a:t>(2009 and 2018) maintained by the Center for Retirement Research at Boston College.</a:t>
            </a:r>
          </a:p>
        </p:txBody>
      </p:sp>
    </p:spTree>
    <p:extLst>
      <p:ext uri="{BB962C8B-B14F-4D97-AF65-F5344CB8AC3E}">
        <p14:creationId xmlns:p14="http://schemas.microsoft.com/office/powerpoint/2010/main" val="3417500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7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2" name="Picture 11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3" name="Straight Connector 12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2504" y="493867"/>
            <a:ext cx="8906256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Private sector workers all have Social Security, but very few have DB plans.</a:t>
            </a:r>
          </a:p>
        </p:txBody>
      </p:sp>
      <p:sp>
        <p:nvSpPr>
          <p:cNvPr id="5" name="Text Box 38">
            <a:extLst>
              <a:ext uri="{FF2B5EF4-FFF2-40B4-BE49-F238E27FC236}">
                <a16:creationId xmlns:a16="http://schemas.microsoft.com/office/drawing/2014/main" id="{879E3CC3-0152-682C-739C-02164C9BC8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951076"/>
            <a:ext cx="9144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600" b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Share of Households with a Defined Benefit Plan, by Year of Birth</a:t>
            </a:r>
            <a:r>
              <a:rPr lang="en-US" sz="1600" dirty="0"/>
              <a:t> </a:t>
            </a:r>
            <a:endParaRPr lang="en-US" sz="1600" dirty="0">
              <a:latin typeface="Times New Roman" charset="0"/>
              <a:cs typeface="Times New Roman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7947DA0-38B9-45F2-95FB-BF8E4014A7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582084"/>
              </p:ext>
            </p:extLst>
          </p:nvPr>
        </p:nvGraphicFramePr>
        <p:xfrm>
          <a:off x="2286000" y="2551220"/>
          <a:ext cx="4572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Box 37">
            <a:extLst>
              <a:ext uri="{FF2B5EF4-FFF2-40B4-BE49-F238E27FC236}">
                <a16:creationId xmlns:a16="http://schemas.microsoft.com/office/drawing/2014/main" id="{1BA8F7D8-6529-AAF6-887A-F8CC712D3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2437" y="5798405"/>
            <a:ext cx="803156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Robert L. </a:t>
            </a:r>
            <a:r>
              <a:rPr lang="en-US" sz="1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Siliciano</a:t>
            </a:r>
            <a:r>
              <a:rPr lang="en-US" sz="11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Gal Wettstein. 2021. “Can the Drawdown Patterns of Earlier Cohorts Help Predict Boomers’ Behavior?” Working Paper 2021-11. Chestnut Hill, MA: Center for Retirement Research at Boston College.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0049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7223760" y="6537960"/>
            <a:ext cx="1905000" cy="457200"/>
          </a:xfrm>
        </p:spPr>
        <p:txBody>
          <a:bodyPr/>
          <a:lstStyle/>
          <a:p>
            <a:pPr>
              <a:defRPr/>
            </a:pPr>
            <a:fld id="{A29E7584-EC03-B94A-935D-9D3F4AB776DF}" type="slidenum">
              <a:rPr lang="en-US" sz="1800" smtClean="0">
                <a:latin typeface="Times New Roman" pitchFamily="18" charset="0"/>
                <a:cs typeface="Times New Roman" pitchFamily="18" charset="0"/>
              </a:rPr>
              <a:pPr>
                <a:defRPr/>
              </a:pPr>
              <a:t>8</a:t>
            </a:fld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07944" y="1304867"/>
            <a:ext cx="9020816" cy="449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8788" indent="-342900">
              <a:buFont typeface="Arial" pitchFamily="34" charset="0"/>
              <a:buChar char="•"/>
            </a:pPr>
            <a:r>
              <a:rPr lang="en-US" sz="2600" dirty="0">
                <a:latin typeface="Times New Roman" charset="0"/>
                <a:cs typeface="Times New Roman" charset="0"/>
              </a:rPr>
              <a:t>Research has shown that retirement benefits impact retention and recruitment.</a:t>
            </a:r>
          </a:p>
          <a:p>
            <a:pPr marL="458788" indent="-342900"/>
            <a:endParaRPr lang="en-US" sz="2600" dirty="0">
              <a:latin typeface="Times New Roman" charset="0"/>
              <a:cs typeface="Times New Roman" charset="0"/>
            </a:endParaRPr>
          </a:p>
          <a:p>
            <a:pPr marL="458788" indent="-342900">
              <a:buFont typeface="Arial" pitchFamily="34" charset="0"/>
              <a:buChar char="•"/>
            </a:pPr>
            <a:r>
              <a:rPr lang="en-US" sz="2600" dirty="0">
                <a:latin typeface="Times New Roman" charset="0"/>
                <a:cs typeface="Times New Roman" charset="0"/>
              </a:rPr>
              <a:t>Comparing Rhode Island’s benefits to other states and the private sector shows some areas of misalignment.</a:t>
            </a:r>
          </a:p>
          <a:p>
            <a:pPr marL="458788" indent="-342900">
              <a:buFont typeface="Arial" pitchFamily="34" charset="0"/>
              <a:buChar char="•"/>
            </a:pPr>
            <a:endParaRPr lang="en-US" sz="2600" dirty="0">
              <a:latin typeface="Times New Roman" charset="0"/>
              <a:cs typeface="Times New Roman" charset="0"/>
            </a:endParaRPr>
          </a:p>
          <a:p>
            <a:pPr marL="458788" lvl="1" indent="-342900">
              <a:buFont typeface="Arial" pitchFamily="34" charset="0"/>
              <a:buChar char="•"/>
            </a:pPr>
            <a:r>
              <a:rPr lang="en-US" sz="2600" dirty="0">
                <a:latin typeface="Times New Roman" charset="0"/>
                <a:cs typeface="Times New Roman" charset="0"/>
              </a:rPr>
              <a:t>Notably, many teachers lack Social Security.</a:t>
            </a:r>
          </a:p>
          <a:p>
            <a:pPr marL="458788" indent="-342900">
              <a:buFont typeface="Arial" pitchFamily="34" charset="0"/>
              <a:buChar char="•"/>
            </a:pPr>
            <a:endParaRPr lang="en-US" sz="2600" dirty="0">
              <a:latin typeface="Times New Roman" charset="0"/>
              <a:cs typeface="Times New Roman" charset="0"/>
            </a:endParaRPr>
          </a:p>
          <a:p>
            <a:pPr marL="458788" indent="-342900">
              <a:buFont typeface="Arial" pitchFamily="34" charset="0"/>
              <a:buChar char="•"/>
            </a:pPr>
            <a:r>
              <a:rPr lang="en-US" sz="2600" dirty="0">
                <a:latin typeface="Times New Roman" charset="0"/>
                <a:cs typeface="Times New Roman" charset="0"/>
              </a:rPr>
              <a:t>Social Security provides guaranteed lifetime income, a full COLA, and ancillary benefits – such as spousal benefits – that are valuable to retirees.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0" y="6229910"/>
            <a:ext cx="9144001" cy="333745"/>
          </a:xfrm>
          <a:prstGeom prst="rect">
            <a:avLst/>
          </a:prstGeom>
          <a:solidFill>
            <a:srgbClr val="DAD3CB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cala-Regular" pitchFamily="-97" charset="0"/>
              <a:ea typeface="ＭＳ Ｐゴシック" pitchFamily="-97" charset="-128"/>
              <a:cs typeface="ＭＳ Ｐゴシック" pitchFamily="-97" charset="-128"/>
            </a:endParaRPr>
          </a:p>
        </p:txBody>
      </p:sp>
      <p:pic>
        <p:nvPicPr>
          <p:cNvPr id="10" name="Picture 9" descr="CRR 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071013"/>
            <a:ext cx="1112437" cy="678057"/>
          </a:xfrm>
          <a:prstGeom prst="rect">
            <a:avLst/>
          </a:prstGeom>
          <a:ln>
            <a:solidFill>
              <a:srgbClr val="DBD3CB"/>
            </a:solidFill>
          </a:ln>
        </p:spPr>
      </p:pic>
      <p:cxnSp>
        <p:nvCxnSpPr>
          <p:cNvPr id="11" name="Straight Connector 10"/>
          <p:cNvCxnSpPr/>
          <p:nvPr/>
        </p:nvCxnSpPr>
        <p:spPr bwMode="auto">
          <a:xfrm>
            <a:off x="0" y="27813"/>
            <a:ext cx="9144000" cy="0"/>
          </a:xfrm>
          <a:prstGeom prst="line">
            <a:avLst/>
          </a:prstGeom>
          <a:noFill/>
          <a:ln w="571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5888" y="164010"/>
            <a:ext cx="8928112" cy="820737"/>
          </a:xfrm>
        </p:spPr>
        <p:txBody>
          <a:bodyPr/>
          <a:lstStyle/>
          <a:p>
            <a:pPr algn="l" eaLnBrk="1" hangingPunct="1"/>
            <a:r>
              <a:rPr lang="en-US" sz="3800" dirty="0">
                <a:latin typeface="Times New Roman"/>
                <a:cs typeface="Times New Roman"/>
              </a:rPr>
              <a:t>Conclusion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Scala-Regular" pitchFamily="-97" charset="0"/>
            <a:ea typeface="ＭＳ Ｐゴシック" pitchFamily="-97" charset="-128"/>
            <a:cs typeface="ＭＳ Ｐゴシック" pitchFamily="-97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Scala-Regular" pitchFamily="-97" charset="0"/>
            <a:ea typeface="ＭＳ Ｐゴシック" pitchFamily="-97" charset="-128"/>
            <a:cs typeface="ＭＳ Ｐゴシック" pitchFamily="-97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17256</TotalTime>
  <Words>1446</Words>
  <Application>Microsoft Office PowerPoint</Application>
  <PresentationFormat>On-screen Show (4:3)</PresentationFormat>
  <Paragraphs>152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Courier New</vt:lpstr>
      <vt:lpstr>Scala-Regular</vt:lpstr>
      <vt:lpstr>Times New Roman</vt:lpstr>
      <vt:lpstr>Blank Presentation</vt:lpstr>
      <vt:lpstr>PowerPoint Presentation</vt:lpstr>
      <vt:lpstr>The goals of this testimony are twofold:</vt:lpstr>
      <vt:lpstr>Retirement benefits – both the level and structure – are known to impact retention.</vt:lpstr>
      <vt:lpstr>Retirement benefits also affect recruitment, albeit less so.</vt:lpstr>
      <vt:lpstr>The question is how Rhode Island’s compensation compares to outside options.</vt:lpstr>
      <vt:lpstr>Although hybrid plans are becoming more common in the public sector, they are still rare for workers without Social Security.</vt:lpstr>
      <vt:lpstr>Most public plans offer some COLA, despite cuts during the Great Recession.</vt:lpstr>
      <vt:lpstr>Private sector workers all have Social Security, but very few have DB plans.</vt:lpstr>
      <vt:lpstr>Conclusion</vt:lpstr>
      <vt:lpstr>References</vt:lpstr>
      <vt:lpstr>References (continued)</vt:lpstr>
      <vt:lpstr>References (continued)</vt:lpstr>
    </vt:vector>
  </TitlesOfParts>
  <Company>Kara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Challenge of 401(k) Plans</dc:title>
  <dc:creator>Kara</dc:creator>
  <cp:lastModifiedBy>Laura Quinby</cp:lastModifiedBy>
  <cp:revision>798</cp:revision>
  <cp:lastPrinted>2013-03-11T15:19:14Z</cp:lastPrinted>
  <dcterms:created xsi:type="dcterms:W3CDTF">2011-08-02T20:08:12Z</dcterms:created>
  <dcterms:modified xsi:type="dcterms:W3CDTF">2023-12-12T21:44:10Z</dcterms:modified>
</cp:coreProperties>
</file>